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9" r:id="rId4"/>
    <p:sldId id="258" r:id="rId5"/>
    <p:sldId id="260" r:id="rId6"/>
    <p:sldId id="263" r:id="rId7"/>
    <p:sldId id="262" r:id="rId8"/>
    <p:sldId id="264" r:id="rId9"/>
    <p:sldId id="266"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5" d="100"/>
          <a:sy n="85" d="100"/>
        </p:scale>
        <p:origin x="59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dirty="0"/>
              <a:t>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13" name="Straight Connector 12"/>
          <p:cNvCxnSpPr/>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0"/>
            <a:ext cx="12192000" cy="4572001"/>
          </a:xfrm>
          <a:prstGeom prst="rect">
            <a:avLst/>
          </a:prstGeom>
          <a:blipFill dpi="0" rotWithShape="1">
            <a:blip r:embed="rId2">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dirty="0"/>
              <a:t>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dirty="0"/>
              <a:t>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dirty="0"/>
              <a:t>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61015F-7CC6-4D0A-9D87-873EA4C304CC}" type="datetimeFigureOut">
              <a:rPr lang="en-US" dirty="0"/>
              <a:t>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12" name="Straight Connector 11"/>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1"/>
            <a:ext cx="12192000" cy="4572000"/>
          </a:xfrm>
          <a:prstGeom prst="rect">
            <a:avLst/>
          </a:prstGeom>
          <a:blipFill dpi="0" rotWithShape="1">
            <a:blip r:embed="rId2">
              <a:duotone>
                <a:schemeClr val="accent3">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dirty="0"/>
              <a:t>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dirty="0"/>
              <a:t>1/9/2024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dirty="0"/>
              <a:t>1/9/2024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dirty="0"/>
              <a:t>1/9/2024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5C68B11-C5A8-448C-8CE9-B1A273C79CFC}" type="datetimeFigureOut">
              <a:rPr lang="en-US" dirty="0"/>
              <a:t>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16CA0-919D-4A49-9C8A-62FDFB3A5183}" type="datetimeFigureOut">
              <a:rPr lang="en-US" dirty="0"/>
              <a:t>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dirty="0"/>
              <a:pPr/>
              <a:t>1/9/2024</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a:t>
            </a:fld>
            <a:endParaRPr lang="en-US" dirty="0"/>
          </a:p>
        </p:txBody>
      </p:sp>
      <p:cxnSp>
        <p:nvCxnSpPr>
          <p:cNvPr id="8" name="Straight Connector 7"/>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8" r:id="rId10"/>
    <p:sldLayoutId id="2147483659"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eternalhealinghypnosis.com/" TargetMode="External"/><Relationship Id="rId2" Type="http://schemas.openxmlformats.org/officeDocument/2006/relationships/hyperlink" Target="mailto:Helene@eternalhealinghypnosis.com" TargetMode="Externa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99D48-5AEB-8651-AC94-292241BF620E}"/>
              </a:ext>
            </a:extLst>
          </p:cNvPr>
          <p:cNvSpPr>
            <a:spLocks noGrp="1"/>
          </p:cNvSpPr>
          <p:nvPr>
            <p:ph type="ctrTitle"/>
          </p:nvPr>
        </p:nvSpPr>
        <p:spPr/>
        <p:txBody>
          <a:bodyPr/>
          <a:lstStyle/>
          <a:p>
            <a:r>
              <a:rPr lang="en-US" dirty="0" err="1"/>
              <a:t>bREAKTHROUGH</a:t>
            </a:r>
            <a:r>
              <a:rPr lang="en-US" dirty="0"/>
              <a:t> Sessions</a:t>
            </a:r>
          </a:p>
        </p:txBody>
      </p:sp>
      <p:sp>
        <p:nvSpPr>
          <p:cNvPr id="3" name="Subtitle 2">
            <a:extLst>
              <a:ext uri="{FF2B5EF4-FFF2-40B4-BE49-F238E27FC236}">
                <a16:creationId xmlns:a16="http://schemas.microsoft.com/office/drawing/2014/main" id="{3E3E8C06-AE30-E91B-A3B9-99C3BFF11944}"/>
              </a:ext>
            </a:extLst>
          </p:cNvPr>
          <p:cNvSpPr>
            <a:spLocks noGrp="1"/>
          </p:cNvSpPr>
          <p:nvPr>
            <p:ph type="subTitle" idx="1"/>
          </p:nvPr>
        </p:nvSpPr>
        <p:spPr/>
        <p:txBody>
          <a:bodyPr/>
          <a:lstStyle/>
          <a:p>
            <a:r>
              <a:rPr lang="en-US" dirty="0"/>
              <a:t>Using Neuro Linguistic Programming and Hypnosis to break through the ceiling of our perceived limits</a:t>
            </a:r>
          </a:p>
        </p:txBody>
      </p:sp>
    </p:spTree>
    <p:extLst>
      <p:ext uri="{BB962C8B-B14F-4D97-AF65-F5344CB8AC3E}">
        <p14:creationId xmlns:p14="http://schemas.microsoft.com/office/powerpoint/2010/main" val="12669880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B2902-1899-429D-277E-FAEDED4A2EE8}"/>
              </a:ext>
            </a:extLst>
          </p:cNvPr>
          <p:cNvSpPr>
            <a:spLocks noGrp="1"/>
          </p:cNvSpPr>
          <p:nvPr>
            <p:ph type="title"/>
          </p:nvPr>
        </p:nvSpPr>
        <p:spPr/>
        <p:txBody>
          <a:bodyPr/>
          <a:lstStyle/>
          <a:p>
            <a:r>
              <a:rPr lang="en-US" dirty="0"/>
              <a:t>What is a breakthrough session?</a:t>
            </a:r>
          </a:p>
        </p:txBody>
      </p:sp>
      <p:pic>
        <p:nvPicPr>
          <p:cNvPr id="9" name="Picture 8">
            <a:extLst>
              <a:ext uri="{FF2B5EF4-FFF2-40B4-BE49-F238E27FC236}">
                <a16:creationId xmlns:a16="http://schemas.microsoft.com/office/drawing/2014/main" id="{EAD51A76-8E8C-B9B6-523C-447DC48E6636}"/>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100000"/>
                    </a14:imgEffect>
                    <a14:imgEffect>
                      <a14:saturation sat="98000"/>
                    </a14:imgEffect>
                  </a14:imgLayer>
                </a14:imgProps>
              </a:ext>
            </a:extLst>
          </a:blip>
          <a:srcRect l="7494" r="31049"/>
          <a:stretch/>
        </p:blipFill>
        <p:spPr>
          <a:xfrm>
            <a:off x="9458325" y="2452688"/>
            <a:ext cx="2733675" cy="4405312"/>
          </a:xfrm>
          <a:prstGeom prst="rect">
            <a:avLst/>
          </a:prstGeom>
        </p:spPr>
      </p:pic>
      <p:sp>
        <p:nvSpPr>
          <p:cNvPr id="3" name="Content Placeholder 2">
            <a:extLst>
              <a:ext uri="{FF2B5EF4-FFF2-40B4-BE49-F238E27FC236}">
                <a16:creationId xmlns:a16="http://schemas.microsoft.com/office/drawing/2014/main" id="{F7303FAB-7536-64F6-5D5E-C6CDED54142D}"/>
              </a:ext>
            </a:extLst>
          </p:cNvPr>
          <p:cNvSpPr>
            <a:spLocks noGrp="1"/>
          </p:cNvSpPr>
          <p:nvPr>
            <p:ph idx="1"/>
          </p:nvPr>
        </p:nvSpPr>
        <p:spPr>
          <a:xfrm>
            <a:off x="1024129" y="2286000"/>
            <a:ext cx="8824721" cy="4023360"/>
          </a:xfrm>
        </p:spPr>
        <p:txBody>
          <a:bodyPr>
            <a:normAutofit fontScale="85000" lnSpcReduction="20000"/>
          </a:bodyPr>
          <a:lstStyle/>
          <a:p>
            <a:pPr algn="just">
              <a:lnSpc>
                <a:spcPct val="110000"/>
              </a:lnSpc>
            </a:pPr>
            <a:r>
              <a:rPr lang="en-US" dirty="0"/>
              <a:t>If you have ever felt you are not living up to your true potential, that reaching your goals is always just out of reach, that your past is affecting your daily life, that you self-sabotage, that you’re not good enough, or that SOMETHING is holding you back, I have news for you… </a:t>
            </a:r>
          </a:p>
          <a:p>
            <a:pPr algn="just">
              <a:lnSpc>
                <a:spcPct val="110000"/>
              </a:lnSpc>
            </a:pPr>
            <a:r>
              <a:rPr lang="en-US" dirty="0"/>
              <a:t>That SOMETHING is YOU! However…</a:t>
            </a:r>
          </a:p>
          <a:p>
            <a:pPr algn="just">
              <a:lnSpc>
                <a:spcPct val="110000"/>
              </a:lnSpc>
            </a:pPr>
            <a:r>
              <a:rPr lang="en-US" dirty="0"/>
              <a:t>YOU are also the powerful force that can change all of it, simply by choosing to do things differently- by reconnecting with your unconscious mind, in a clear and structured manner. The breakthrough session was created to pinpoint and release these self-limiting beliefs, lower emotions – anger, sadness, fear, guilt and non-supportive habits that you have accumulated over a lifetime of experiences… quickly and easily, using Neuro Linguistic Programming and Hypnosis techniques. In this presentation, you will learn what this entails, how it works and what you can do right now to change the trajectory of your life…</a:t>
            </a:r>
          </a:p>
          <a:p>
            <a:pPr algn="just"/>
            <a:endParaRPr lang="en-US" sz="2400" dirty="0"/>
          </a:p>
          <a:p>
            <a:pPr algn="just"/>
            <a:endParaRPr lang="en-US" sz="2400" dirty="0"/>
          </a:p>
        </p:txBody>
      </p:sp>
    </p:spTree>
    <p:extLst>
      <p:ext uri="{BB962C8B-B14F-4D97-AF65-F5344CB8AC3E}">
        <p14:creationId xmlns:p14="http://schemas.microsoft.com/office/powerpoint/2010/main" val="26416898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AE63CB0-6724-308C-5BC7-46306FCE18AD}"/>
              </a:ext>
            </a:extLst>
          </p:cNvPr>
          <p:cNvPicPr>
            <a:picLocks noChangeAspect="1"/>
          </p:cNvPicPr>
          <p:nvPr/>
        </p:nvPicPr>
        <p:blipFill>
          <a:blip r:embed="rId2"/>
          <a:stretch>
            <a:fillRect/>
          </a:stretch>
        </p:blipFill>
        <p:spPr>
          <a:xfrm flipH="1">
            <a:off x="8791573" y="2800350"/>
            <a:ext cx="4124325" cy="4124325"/>
          </a:xfrm>
          <a:prstGeom prst="rect">
            <a:avLst/>
          </a:prstGeom>
        </p:spPr>
      </p:pic>
      <p:sp>
        <p:nvSpPr>
          <p:cNvPr id="5" name="Title 4">
            <a:extLst>
              <a:ext uri="{FF2B5EF4-FFF2-40B4-BE49-F238E27FC236}">
                <a16:creationId xmlns:a16="http://schemas.microsoft.com/office/drawing/2014/main" id="{B3E8CF7F-744B-FD3C-E817-BBBAF2FCA767}"/>
              </a:ext>
            </a:extLst>
          </p:cNvPr>
          <p:cNvSpPr>
            <a:spLocks noGrp="1"/>
          </p:cNvSpPr>
          <p:nvPr>
            <p:ph type="title"/>
          </p:nvPr>
        </p:nvSpPr>
        <p:spPr/>
        <p:txBody>
          <a:bodyPr/>
          <a:lstStyle/>
          <a:p>
            <a:r>
              <a:rPr lang="en-US" dirty="0"/>
              <a:t>“I have tried everything…”</a:t>
            </a:r>
          </a:p>
        </p:txBody>
      </p:sp>
      <p:sp>
        <p:nvSpPr>
          <p:cNvPr id="6" name="Content Placeholder 5">
            <a:extLst>
              <a:ext uri="{FF2B5EF4-FFF2-40B4-BE49-F238E27FC236}">
                <a16:creationId xmlns:a16="http://schemas.microsoft.com/office/drawing/2014/main" id="{50D779FD-A70B-BFD0-6970-7007203B62EB}"/>
              </a:ext>
            </a:extLst>
          </p:cNvPr>
          <p:cNvSpPr>
            <a:spLocks noGrp="1"/>
          </p:cNvSpPr>
          <p:nvPr>
            <p:ph idx="1"/>
          </p:nvPr>
        </p:nvSpPr>
        <p:spPr>
          <a:xfrm>
            <a:off x="1024130" y="1933575"/>
            <a:ext cx="8815196" cy="4375785"/>
          </a:xfrm>
        </p:spPr>
        <p:txBody>
          <a:bodyPr>
            <a:normAutofit fontScale="92500" lnSpcReduction="10000"/>
          </a:bodyPr>
          <a:lstStyle/>
          <a:p>
            <a:r>
              <a:rPr lang="en-US" dirty="0"/>
              <a:t>This is a response I see in my practice so often. “I have been to therapy for years and I still feel depressed and doing the same things”, or “I have tried EVERYTHING, NOTHING works”. And they have done what they believed they could- in terms of motivating themselves, going to therapy, taking medication or “tried” to think and analyze their way out of their situations. They’ve seen temporary, or no changes at all, in spite of putting in the effort, so why isn’t any of it working permanently? Because the filters of our conscious mind, creates distorted, unclear communication to the unconscious mind.</a:t>
            </a:r>
          </a:p>
          <a:p>
            <a:r>
              <a:rPr lang="en-US" dirty="0"/>
              <a:t>The </a:t>
            </a:r>
            <a:r>
              <a:rPr lang="en-US" b="1" i="1" dirty="0"/>
              <a:t>UNCONSCIOUS</a:t>
            </a:r>
            <a:r>
              <a:rPr lang="en-US" dirty="0"/>
              <a:t> mind is the place where real change and learning happens, the place where all our behaviors reside, the intermediary to the fulfillment of our every wish. </a:t>
            </a:r>
            <a:r>
              <a:rPr lang="en-US" b="1" i="1" dirty="0"/>
              <a:t>Your wish is its command! </a:t>
            </a:r>
          </a:p>
          <a:p>
            <a:r>
              <a:rPr lang="en-US" dirty="0"/>
              <a:t>Making a conscious decision to change is the first step, however bypassing the conscious filters to access the unconscious mind will ultimately be the best way to permanently release what is not needed and create the positive outcomes we desire. </a:t>
            </a:r>
          </a:p>
          <a:p>
            <a:pPr marL="0" indent="0">
              <a:buNone/>
            </a:pPr>
            <a:endParaRPr lang="en-US" dirty="0"/>
          </a:p>
        </p:txBody>
      </p:sp>
    </p:spTree>
    <p:extLst>
      <p:ext uri="{BB962C8B-B14F-4D97-AF65-F5344CB8AC3E}">
        <p14:creationId xmlns:p14="http://schemas.microsoft.com/office/powerpoint/2010/main" val="21022385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03011AC2-37AA-A4AA-4ED9-22F70DB8176E}"/>
              </a:ext>
            </a:extLst>
          </p:cNvPr>
          <p:cNvPicPr>
            <a:picLocks noChangeAspect="1"/>
          </p:cNvPicPr>
          <p:nvPr/>
        </p:nvPicPr>
        <p:blipFill>
          <a:blip r:embed="rId2"/>
          <a:stretch>
            <a:fillRect/>
          </a:stretch>
        </p:blipFill>
        <p:spPr>
          <a:xfrm>
            <a:off x="7630948" y="3093559"/>
            <a:ext cx="4760697" cy="3453956"/>
          </a:xfrm>
          <a:prstGeom prst="rect">
            <a:avLst/>
          </a:prstGeom>
        </p:spPr>
      </p:pic>
      <p:sp>
        <p:nvSpPr>
          <p:cNvPr id="2" name="Title 1">
            <a:extLst>
              <a:ext uri="{FF2B5EF4-FFF2-40B4-BE49-F238E27FC236}">
                <a16:creationId xmlns:a16="http://schemas.microsoft.com/office/drawing/2014/main" id="{340F00D6-13C3-C878-2F5C-0B0BAEF01701}"/>
              </a:ext>
            </a:extLst>
          </p:cNvPr>
          <p:cNvSpPr>
            <a:spLocks noGrp="1"/>
          </p:cNvSpPr>
          <p:nvPr>
            <p:ph type="title"/>
          </p:nvPr>
        </p:nvSpPr>
        <p:spPr>
          <a:xfrm>
            <a:off x="1024128" y="308991"/>
            <a:ext cx="9720072" cy="1499616"/>
          </a:xfrm>
        </p:spPr>
        <p:txBody>
          <a:bodyPr>
            <a:normAutofit fontScale="90000"/>
          </a:bodyPr>
          <a:lstStyle/>
          <a:p>
            <a:r>
              <a:rPr lang="en-US" dirty="0"/>
              <a:t>What is the difference between the conscious and unconscious mind?</a:t>
            </a:r>
          </a:p>
        </p:txBody>
      </p:sp>
      <p:sp>
        <p:nvSpPr>
          <p:cNvPr id="3" name="Content Placeholder 2">
            <a:extLst>
              <a:ext uri="{FF2B5EF4-FFF2-40B4-BE49-F238E27FC236}">
                <a16:creationId xmlns:a16="http://schemas.microsoft.com/office/drawing/2014/main" id="{4DF9435F-3048-99C3-F1AE-32D48F78315F}"/>
              </a:ext>
            </a:extLst>
          </p:cNvPr>
          <p:cNvSpPr>
            <a:spLocks noGrp="1"/>
          </p:cNvSpPr>
          <p:nvPr>
            <p:ph sz="half" idx="1"/>
          </p:nvPr>
        </p:nvSpPr>
        <p:spPr>
          <a:xfrm>
            <a:off x="5704629" y="1779270"/>
            <a:ext cx="4754880" cy="4023360"/>
          </a:xfrm>
        </p:spPr>
        <p:txBody>
          <a:bodyPr>
            <a:normAutofit fontScale="92500" lnSpcReduction="10000"/>
          </a:bodyPr>
          <a:lstStyle/>
          <a:p>
            <a:r>
              <a:rPr lang="en-US" b="1" u="sng" dirty="0"/>
              <a:t>Unconscious Mind (90%)</a:t>
            </a:r>
          </a:p>
          <a:p>
            <a:pPr>
              <a:buFont typeface="Wingdings" panose="05000000000000000000" pitchFamily="2" charset="2"/>
              <a:buChar char="§"/>
            </a:pPr>
            <a:r>
              <a:rPr lang="en-US" sz="2000" dirty="0"/>
              <a:t>Prime directive is survival, to protect and preserve the body, keeping you alive</a:t>
            </a:r>
          </a:p>
          <a:p>
            <a:pPr>
              <a:buFont typeface="Wingdings" panose="05000000000000000000" pitchFamily="2" charset="2"/>
              <a:buChar char="§"/>
            </a:pPr>
            <a:r>
              <a:rPr lang="en-US" sz="2000" dirty="0"/>
              <a:t>Runs habits and behavior programs, follows instructions from the conscious mind</a:t>
            </a:r>
          </a:p>
          <a:p>
            <a:pPr>
              <a:buFont typeface="Wingdings" panose="05000000000000000000" pitchFamily="2" charset="2"/>
              <a:buChar char="§"/>
            </a:pPr>
            <a:r>
              <a:rPr lang="en-US" sz="2000" dirty="0"/>
              <a:t>Collects, stores and organizes memories</a:t>
            </a:r>
          </a:p>
          <a:p>
            <a:pPr>
              <a:buFont typeface="Wingdings" panose="05000000000000000000" pitchFamily="2" charset="2"/>
              <a:buChar char="§"/>
            </a:pPr>
            <a:r>
              <a:rPr lang="en-US" sz="2000" dirty="0"/>
              <a:t>Direct connection with God / source/ wellspring, designed to give you what you want</a:t>
            </a:r>
          </a:p>
          <a:p>
            <a:pPr>
              <a:buFont typeface="Wingdings" panose="05000000000000000000" pitchFamily="2" charset="2"/>
              <a:buChar char="§"/>
            </a:pPr>
            <a:r>
              <a:rPr lang="en-US" sz="2000" dirty="0"/>
              <a:t>Messages the conscious mind via emotions</a:t>
            </a:r>
          </a:p>
          <a:p>
            <a:pPr>
              <a:buFont typeface="Wingdings" panose="05000000000000000000" pitchFamily="2" charset="2"/>
              <a:buChar char="§"/>
            </a:pPr>
            <a:r>
              <a:rPr lang="en-US" sz="2000" dirty="0"/>
              <a:t>Does not process negatives or grammar, translates words into symbols and pictures</a:t>
            </a:r>
          </a:p>
          <a:p>
            <a:pPr>
              <a:buFont typeface="Wingdings" panose="05000000000000000000" pitchFamily="2" charset="2"/>
              <a:buChar char="q"/>
            </a:pPr>
            <a:endParaRPr lang="en-US" dirty="0"/>
          </a:p>
        </p:txBody>
      </p:sp>
      <p:sp>
        <p:nvSpPr>
          <p:cNvPr id="4" name="Content Placeholder 3">
            <a:extLst>
              <a:ext uri="{FF2B5EF4-FFF2-40B4-BE49-F238E27FC236}">
                <a16:creationId xmlns:a16="http://schemas.microsoft.com/office/drawing/2014/main" id="{32D15455-CD79-89EC-A6BA-1A29224E1E97}"/>
              </a:ext>
            </a:extLst>
          </p:cNvPr>
          <p:cNvSpPr>
            <a:spLocks noGrp="1"/>
          </p:cNvSpPr>
          <p:nvPr>
            <p:ph sz="half" idx="2"/>
          </p:nvPr>
        </p:nvSpPr>
        <p:spPr>
          <a:xfrm>
            <a:off x="1119379" y="1823085"/>
            <a:ext cx="4564380" cy="4023360"/>
          </a:xfrm>
        </p:spPr>
        <p:txBody>
          <a:bodyPr>
            <a:normAutofit fontScale="92500" lnSpcReduction="10000"/>
          </a:bodyPr>
          <a:lstStyle/>
          <a:p>
            <a:r>
              <a:rPr lang="en-US" b="1" u="sng" dirty="0"/>
              <a:t>Conscious Mind (10%)</a:t>
            </a:r>
          </a:p>
          <a:p>
            <a:pPr>
              <a:buFont typeface="Wingdings" panose="05000000000000000000" pitchFamily="2" charset="2"/>
              <a:buChar char="§"/>
            </a:pPr>
            <a:r>
              <a:rPr lang="en-US" sz="2000" dirty="0"/>
              <a:t>Analyzes and categorizes information</a:t>
            </a:r>
          </a:p>
          <a:p>
            <a:pPr>
              <a:buFont typeface="Wingdings" panose="05000000000000000000" pitchFamily="2" charset="2"/>
              <a:buChar char="§"/>
            </a:pPr>
            <a:r>
              <a:rPr lang="en-US" sz="2000" dirty="0"/>
              <a:t>Contacts reality through the sense organs</a:t>
            </a:r>
          </a:p>
          <a:p>
            <a:pPr>
              <a:buFont typeface="Wingdings" panose="05000000000000000000" pitchFamily="2" charset="2"/>
              <a:buChar char="§"/>
            </a:pPr>
            <a:r>
              <a:rPr lang="en-US" sz="2000" dirty="0"/>
              <a:t>Thinks and plans, is aware</a:t>
            </a:r>
          </a:p>
          <a:p>
            <a:pPr>
              <a:buFont typeface="Wingdings" panose="05000000000000000000" pitchFamily="2" charset="2"/>
              <a:buChar char="§"/>
            </a:pPr>
            <a:r>
              <a:rPr lang="en-US" sz="2000" dirty="0"/>
              <a:t>Perceives and presents information to the unconscious mind</a:t>
            </a:r>
          </a:p>
          <a:p>
            <a:pPr>
              <a:buFont typeface="Wingdings" panose="05000000000000000000" pitchFamily="2" charset="2"/>
              <a:buChar char="§"/>
            </a:pPr>
            <a:r>
              <a:rPr lang="en-US" sz="2000" dirty="0"/>
              <a:t>Communicates with the universal consciousness (God) through the unconscious mind</a:t>
            </a:r>
          </a:p>
          <a:p>
            <a:pPr>
              <a:buFont typeface="Wingdings" panose="05000000000000000000" pitchFamily="2" charset="2"/>
              <a:buChar char="§"/>
            </a:pPr>
            <a:r>
              <a:rPr lang="en-US" sz="2000" dirty="0"/>
              <a:t>Makes generalizations, is a decision maker and a judge, tests probabilities</a:t>
            </a:r>
          </a:p>
        </p:txBody>
      </p:sp>
      <p:sp>
        <p:nvSpPr>
          <p:cNvPr id="5" name="TextBox 4">
            <a:extLst>
              <a:ext uri="{FF2B5EF4-FFF2-40B4-BE49-F238E27FC236}">
                <a16:creationId xmlns:a16="http://schemas.microsoft.com/office/drawing/2014/main" id="{336BEA3E-3CE4-71D5-C31E-AB3B2D68731A}"/>
              </a:ext>
            </a:extLst>
          </p:cNvPr>
          <p:cNvSpPr txBox="1"/>
          <p:nvPr/>
        </p:nvSpPr>
        <p:spPr>
          <a:xfrm>
            <a:off x="894123" y="6291327"/>
            <a:ext cx="10605898" cy="400110"/>
          </a:xfrm>
          <a:prstGeom prst="rect">
            <a:avLst/>
          </a:prstGeom>
          <a:noFill/>
        </p:spPr>
        <p:txBody>
          <a:bodyPr wrap="square" rtlCol="0">
            <a:spAutoFit/>
          </a:bodyPr>
          <a:lstStyle/>
          <a:p>
            <a:r>
              <a:rPr lang="en-US" sz="2000" dirty="0"/>
              <a:t>What happens when I tell you </a:t>
            </a:r>
            <a:r>
              <a:rPr lang="en-US" sz="2000" b="1" i="1" u="sng" dirty="0"/>
              <a:t>NOT </a:t>
            </a:r>
            <a:r>
              <a:rPr lang="en-US" sz="2000" dirty="0"/>
              <a:t>to think of a pink elephant climbing a tree wearing a blue tutu?</a:t>
            </a:r>
          </a:p>
        </p:txBody>
      </p:sp>
      <p:cxnSp>
        <p:nvCxnSpPr>
          <p:cNvPr id="7" name="Connector: Elbow 6">
            <a:extLst>
              <a:ext uri="{FF2B5EF4-FFF2-40B4-BE49-F238E27FC236}">
                <a16:creationId xmlns:a16="http://schemas.microsoft.com/office/drawing/2014/main" id="{636557B1-9B6F-CD6B-E45D-5D9B72E9C9CE}"/>
              </a:ext>
            </a:extLst>
          </p:cNvPr>
          <p:cNvCxnSpPr>
            <a:cxnSpLocks/>
          </p:cNvCxnSpPr>
          <p:nvPr/>
        </p:nvCxnSpPr>
        <p:spPr>
          <a:xfrm rot="16200000" flipH="1">
            <a:off x="5561957" y="5656212"/>
            <a:ext cx="881124" cy="389106"/>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78996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63AF4-BB9D-D252-06A7-E3B2712C3FE3}"/>
              </a:ext>
            </a:extLst>
          </p:cNvPr>
          <p:cNvSpPr>
            <a:spLocks noGrp="1"/>
          </p:cNvSpPr>
          <p:nvPr>
            <p:ph type="title"/>
          </p:nvPr>
        </p:nvSpPr>
        <p:spPr/>
        <p:txBody>
          <a:bodyPr/>
          <a:lstStyle/>
          <a:p>
            <a:r>
              <a:rPr lang="en-US" dirty="0"/>
              <a:t>What is </a:t>
            </a:r>
            <a:r>
              <a:rPr lang="en-US" dirty="0" err="1"/>
              <a:t>nlp</a:t>
            </a:r>
            <a:r>
              <a:rPr lang="en-US" dirty="0"/>
              <a:t> and hypnosis?</a:t>
            </a:r>
          </a:p>
        </p:txBody>
      </p:sp>
      <p:sp>
        <p:nvSpPr>
          <p:cNvPr id="4" name="Content Placeholder 3">
            <a:extLst>
              <a:ext uri="{FF2B5EF4-FFF2-40B4-BE49-F238E27FC236}">
                <a16:creationId xmlns:a16="http://schemas.microsoft.com/office/drawing/2014/main" id="{8CD83676-4EAE-C8D6-E392-B6002EF7F946}"/>
              </a:ext>
            </a:extLst>
          </p:cNvPr>
          <p:cNvSpPr>
            <a:spLocks noGrp="1"/>
          </p:cNvSpPr>
          <p:nvPr>
            <p:ph sz="half" idx="1"/>
          </p:nvPr>
        </p:nvSpPr>
        <p:spPr>
          <a:xfrm>
            <a:off x="1024126" y="2286000"/>
            <a:ext cx="5071873" cy="4023360"/>
          </a:xfrm>
        </p:spPr>
        <p:txBody>
          <a:bodyPr>
            <a:normAutofit fontScale="85000" lnSpcReduction="10000"/>
          </a:bodyPr>
          <a:lstStyle/>
          <a:p>
            <a:r>
              <a:rPr lang="en-US" b="1" u="sng" dirty="0"/>
              <a:t>Neuro-Linguistic Programming (NLP)</a:t>
            </a:r>
          </a:p>
          <a:p>
            <a:pPr>
              <a:buFont typeface="Wingdings" panose="05000000000000000000" pitchFamily="2" charset="2"/>
              <a:buChar char="§"/>
            </a:pPr>
            <a:r>
              <a:rPr lang="en-US" sz="2000" dirty="0"/>
              <a:t>The psychology of success</a:t>
            </a:r>
          </a:p>
          <a:p>
            <a:pPr>
              <a:buFont typeface="Wingdings" panose="05000000000000000000" pitchFamily="2" charset="2"/>
              <a:buChar char="§"/>
            </a:pPr>
            <a:r>
              <a:rPr lang="en-US" sz="2000" dirty="0"/>
              <a:t>Utilizing our neurology to produce self-talk and behaviors that generate successful results consistently and repeatedly. </a:t>
            </a:r>
          </a:p>
          <a:p>
            <a:pPr>
              <a:buFont typeface="Wingdings" panose="05000000000000000000" pitchFamily="2" charset="2"/>
              <a:buChar char="§"/>
            </a:pPr>
            <a:r>
              <a:rPr lang="en-US" sz="2000" dirty="0"/>
              <a:t>Events are processed via our 5 senses, visual, audio, kinesthetic, olfactory and gustatory – “neuro”</a:t>
            </a:r>
          </a:p>
          <a:p>
            <a:pPr>
              <a:buFont typeface="Wingdings" panose="05000000000000000000" pitchFamily="2" charset="2"/>
              <a:buChar char="§"/>
            </a:pPr>
            <a:r>
              <a:rPr lang="en-US" sz="2000" dirty="0"/>
              <a:t>The language and nonverbal communication faculties are encoded into pictures, words, sounds, self-talk, taste, smell and feelings – “linguistic”</a:t>
            </a:r>
          </a:p>
          <a:p>
            <a:pPr>
              <a:buFont typeface="Wingdings" panose="05000000000000000000" pitchFamily="2" charset="2"/>
              <a:buChar char="§"/>
            </a:pPr>
            <a:r>
              <a:rPr lang="en-US" sz="2000" dirty="0"/>
              <a:t>Discovering, redesigning and changing the communication to actualize successful results – “programming”</a:t>
            </a:r>
          </a:p>
        </p:txBody>
      </p:sp>
      <p:sp>
        <p:nvSpPr>
          <p:cNvPr id="5" name="Content Placeholder 4">
            <a:extLst>
              <a:ext uri="{FF2B5EF4-FFF2-40B4-BE49-F238E27FC236}">
                <a16:creationId xmlns:a16="http://schemas.microsoft.com/office/drawing/2014/main" id="{959CF372-CA32-6107-BC4E-715DD64E6B48}"/>
              </a:ext>
            </a:extLst>
          </p:cNvPr>
          <p:cNvSpPr>
            <a:spLocks noGrp="1"/>
          </p:cNvSpPr>
          <p:nvPr>
            <p:ph sz="half" idx="2"/>
          </p:nvPr>
        </p:nvSpPr>
        <p:spPr>
          <a:xfrm>
            <a:off x="7189469" y="2286000"/>
            <a:ext cx="5178553" cy="4023360"/>
          </a:xfrm>
        </p:spPr>
        <p:txBody>
          <a:bodyPr>
            <a:normAutofit fontScale="85000" lnSpcReduction="10000"/>
          </a:bodyPr>
          <a:lstStyle/>
          <a:p>
            <a:r>
              <a:rPr lang="en-US" b="1" u="sng" dirty="0"/>
              <a:t>Hypnosis</a:t>
            </a:r>
          </a:p>
          <a:p>
            <a:pPr>
              <a:buFont typeface="Wingdings" panose="05000000000000000000" pitchFamily="2" charset="2"/>
              <a:buChar char="§"/>
            </a:pPr>
            <a:r>
              <a:rPr lang="en-US" sz="2000" dirty="0"/>
              <a:t>An awake state of relaxation</a:t>
            </a:r>
          </a:p>
          <a:p>
            <a:pPr>
              <a:buFont typeface="Wingdings" panose="05000000000000000000" pitchFamily="2" charset="2"/>
              <a:buChar char="§"/>
            </a:pPr>
            <a:r>
              <a:rPr lang="en-US" sz="2000" dirty="0"/>
              <a:t>Utilizing the imagination </a:t>
            </a:r>
          </a:p>
          <a:p>
            <a:pPr>
              <a:buFont typeface="Wingdings" panose="05000000000000000000" pitchFamily="2" charset="2"/>
              <a:buChar char="§"/>
            </a:pPr>
            <a:r>
              <a:rPr lang="en-US" sz="2000" dirty="0"/>
              <a:t>Exercise for the mind</a:t>
            </a:r>
          </a:p>
          <a:p>
            <a:pPr>
              <a:buFont typeface="Wingdings" panose="05000000000000000000" pitchFamily="2" charset="2"/>
              <a:buChar char="§"/>
            </a:pPr>
            <a:r>
              <a:rPr lang="en-US" sz="2000" dirty="0"/>
              <a:t>Builds rapport with the unconscious mind</a:t>
            </a:r>
          </a:p>
          <a:p>
            <a:pPr>
              <a:buFont typeface="Wingdings" panose="05000000000000000000" pitchFamily="2" charset="2"/>
              <a:buChar char="§"/>
            </a:pPr>
            <a:r>
              <a:rPr lang="en-US" sz="2000" dirty="0"/>
              <a:t>The ultimate display of control over oneself</a:t>
            </a:r>
          </a:p>
          <a:p>
            <a:pPr>
              <a:buFont typeface="Wingdings" panose="05000000000000000000" pitchFamily="2" charset="2"/>
              <a:buChar char="§"/>
            </a:pPr>
            <a:r>
              <a:rPr lang="en-US" sz="2000" dirty="0"/>
              <a:t>All hypnosis is self-hypnosis</a:t>
            </a:r>
          </a:p>
          <a:p>
            <a:pPr>
              <a:buFont typeface="Wingdings" panose="05000000000000000000" pitchFamily="2" charset="2"/>
              <a:buChar char="§"/>
            </a:pPr>
            <a:r>
              <a:rPr lang="en-US" sz="2000" dirty="0"/>
              <a:t>A powerful healing state</a:t>
            </a:r>
          </a:p>
          <a:p>
            <a:pPr>
              <a:buFont typeface="Wingdings" panose="05000000000000000000" pitchFamily="2" charset="2"/>
              <a:buChar char="§"/>
            </a:pPr>
            <a:r>
              <a:rPr lang="en-US" sz="2000" dirty="0"/>
              <a:t>20 min of hypnosis is equal to 4 hours of sleep</a:t>
            </a:r>
          </a:p>
        </p:txBody>
      </p:sp>
      <p:pic>
        <p:nvPicPr>
          <p:cNvPr id="7" name="Picture 6">
            <a:extLst>
              <a:ext uri="{FF2B5EF4-FFF2-40B4-BE49-F238E27FC236}">
                <a16:creationId xmlns:a16="http://schemas.microsoft.com/office/drawing/2014/main" id="{1BAF66B7-654B-C5E1-5A33-3037D9013A07}"/>
              </a:ext>
            </a:extLst>
          </p:cNvPr>
          <p:cNvPicPr>
            <a:picLocks noChangeAspect="1"/>
          </p:cNvPicPr>
          <p:nvPr/>
        </p:nvPicPr>
        <p:blipFill>
          <a:blip r:embed="rId2"/>
          <a:stretch>
            <a:fillRect/>
          </a:stretch>
        </p:blipFill>
        <p:spPr>
          <a:xfrm>
            <a:off x="3842765" y="1536192"/>
            <a:ext cx="4773168" cy="4773168"/>
          </a:xfrm>
          <a:prstGeom prst="rect">
            <a:avLst/>
          </a:prstGeom>
        </p:spPr>
      </p:pic>
    </p:spTree>
    <p:extLst>
      <p:ext uri="{BB962C8B-B14F-4D97-AF65-F5344CB8AC3E}">
        <p14:creationId xmlns:p14="http://schemas.microsoft.com/office/powerpoint/2010/main" val="4585481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969468E-DBC0-4EBC-2012-D562071E9314}"/>
              </a:ext>
            </a:extLst>
          </p:cNvPr>
          <p:cNvPicPr>
            <a:picLocks noChangeAspect="1"/>
          </p:cNvPicPr>
          <p:nvPr/>
        </p:nvPicPr>
        <p:blipFill>
          <a:blip r:embed="rId2"/>
          <a:stretch>
            <a:fillRect/>
          </a:stretch>
        </p:blipFill>
        <p:spPr>
          <a:xfrm flipH="1">
            <a:off x="8417858" y="2319035"/>
            <a:ext cx="4329532" cy="4538965"/>
          </a:xfrm>
          <a:prstGeom prst="rect">
            <a:avLst/>
          </a:prstGeom>
        </p:spPr>
      </p:pic>
      <p:sp>
        <p:nvSpPr>
          <p:cNvPr id="2" name="Title 1">
            <a:extLst>
              <a:ext uri="{FF2B5EF4-FFF2-40B4-BE49-F238E27FC236}">
                <a16:creationId xmlns:a16="http://schemas.microsoft.com/office/drawing/2014/main" id="{DE767F5C-CEE7-5F7D-BD65-A4F8EFE97DC7}"/>
              </a:ext>
            </a:extLst>
          </p:cNvPr>
          <p:cNvSpPr>
            <a:spLocks noGrp="1"/>
          </p:cNvSpPr>
          <p:nvPr>
            <p:ph type="title"/>
          </p:nvPr>
        </p:nvSpPr>
        <p:spPr/>
        <p:txBody>
          <a:bodyPr>
            <a:normAutofit fontScale="90000"/>
          </a:bodyPr>
          <a:lstStyle/>
          <a:p>
            <a:r>
              <a:rPr lang="en-US" dirty="0"/>
              <a:t>What is the difference between a breakthrough session and  therapy</a:t>
            </a:r>
          </a:p>
        </p:txBody>
      </p:sp>
      <p:sp>
        <p:nvSpPr>
          <p:cNvPr id="7" name="Content Placeholder 6">
            <a:extLst>
              <a:ext uri="{FF2B5EF4-FFF2-40B4-BE49-F238E27FC236}">
                <a16:creationId xmlns:a16="http://schemas.microsoft.com/office/drawing/2014/main" id="{EF250403-7D31-9667-F290-48D222EA190D}"/>
              </a:ext>
            </a:extLst>
          </p:cNvPr>
          <p:cNvSpPr>
            <a:spLocks noGrp="1"/>
          </p:cNvSpPr>
          <p:nvPr>
            <p:ph idx="1"/>
          </p:nvPr>
        </p:nvSpPr>
        <p:spPr>
          <a:xfrm>
            <a:off x="1024128" y="2286000"/>
            <a:ext cx="8758047" cy="4023360"/>
          </a:xfrm>
        </p:spPr>
        <p:txBody>
          <a:bodyPr>
            <a:normAutofit/>
          </a:bodyPr>
          <a:lstStyle/>
          <a:p>
            <a:r>
              <a:rPr lang="en-US" sz="1900" b="1" i="1" dirty="0"/>
              <a:t>Hypnosis with NLP </a:t>
            </a:r>
            <a:r>
              <a:rPr lang="en-US" sz="1900" dirty="0"/>
              <a:t>is a wonderful natural and simple tool that brings immediate and permanent changes to the areas of your life that you feel needs changing. It releases old negative and non-supportive habits and replaces it with joy and happiness, quickly and easily. The breakthrough session has been developed to filter and identify low energy emotions, or “Potential Power Inhibitors” (PPI’s) and delete them, bringing about new thought patterns and balance between the physical, mental, emotional and spiritual systems. It facilitates self-healing for now and the future.</a:t>
            </a:r>
          </a:p>
          <a:p>
            <a:r>
              <a:rPr lang="en-US" sz="1900" b="1" i="1" dirty="0"/>
              <a:t>Traditional therapy </a:t>
            </a:r>
            <a:r>
              <a:rPr lang="en-US" sz="1900" dirty="0"/>
              <a:t>by contrast does not clear negative emotions, but rather focuses energy on the events that caused the negative emotion to begin with, and because the unconscious gives you what you focus on, it becomes a recurring negative cycle. The communication between the conscious and unconscious remains distorted. A survey of psychotherapy literature revealed that psychoanalysis had a 38% recovery rate after 600 sessions, behavior therapy a 78% recovery after 22 sessions and </a:t>
            </a:r>
            <a:r>
              <a:rPr lang="en-US" sz="1900" b="1" i="1" dirty="0"/>
              <a:t>hypnotherapy showed recovery of 93% after 6 sessions.  </a:t>
            </a:r>
          </a:p>
        </p:txBody>
      </p:sp>
    </p:spTree>
    <p:extLst>
      <p:ext uri="{BB962C8B-B14F-4D97-AF65-F5344CB8AC3E}">
        <p14:creationId xmlns:p14="http://schemas.microsoft.com/office/powerpoint/2010/main" val="36317207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F2CB0D3-085A-4C4D-EF12-5435914DBBF1}"/>
              </a:ext>
            </a:extLst>
          </p:cNvPr>
          <p:cNvPicPr>
            <a:picLocks noChangeAspect="1"/>
          </p:cNvPicPr>
          <p:nvPr/>
        </p:nvPicPr>
        <p:blipFill>
          <a:blip r:embed="rId2"/>
          <a:stretch>
            <a:fillRect/>
          </a:stretch>
        </p:blipFill>
        <p:spPr>
          <a:xfrm>
            <a:off x="9077324" y="-266701"/>
            <a:ext cx="3333751" cy="3333751"/>
          </a:xfrm>
          <a:prstGeom prst="rect">
            <a:avLst/>
          </a:prstGeom>
        </p:spPr>
      </p:pic>
      <p:sp>
        <p:nvSpPr>
          <p:cNvPr id="2" name="Title 1">
            <a:extLst>
              <a:ext uri="{FF2B5EF4-FFF2-40B4-BE49-F238E27FC236}">
                <a16:creationId xmlns:a16="http://schemas.microsoft.com/office/drawing/2014/main" id="{4B062867-7667-9BC6-20FD-5C4C5E697FFC}"/>
              </a:ext>
            </a:extLst>
          </p:cNvPr>
          <p:cNvSpPr>
            <a:spLocks noGrp="1"/>
          </p:cNvSpPr>
          <p:nvPr>
            <p:ph type="title"/>
          </p:nvPr>
        </p:nvSpPr>
        <p:spPr/>
        <p:txBody>
          <a:bodyPr/>
          <a:lstStyle/>
          <a:p>
            <a:r>
              <a:rPr lang="en-US" dirty="0"/>
              <a:t>How does a breakthrough session work?</a:t>
            </a:r>
          </a:p>
        </p:txBody>
      </p:sp>
      <p:sp>
        <p:nvSpPr>
          <p:cNvPr id="3" name="Content Placeholder 2">
            <a:extLst>
              <a:ext uri="{FF2B5EF4-FFF2-40B4-BE49-F238E27FC236}">
                <a16:creationId xmlns:a16="http://schemas.microsoft.com/office/drawing/2014/main" id="{EDCB705D-CE06-E3D9-3CBE-656F18813923}"/>
              </a:ext>
            </a:extLst>
          </p:cNvPr>
          <p:cNvSpPr>
            <a:spLocks noGrp="1"/>
          </p:cNvSpPr>
          <p:nvPr>
            <p:ph idx="1"/>
          </p:nvPr>
        </p:nvSpPr>
        <p:spPr>
          <a:xfrm>
            <a:off x="1024128" y="2286000"/>
            <a:ext cx="10129647" cy="4023360"/>
          </a:xfrm>
        </p:spPr>
        <p:txBody>
          <a:bodyPr>
            <a:noAutofit/>
          </a:bodyPr>
          <a:lstStyle/>
          <a:p>
            <a:r>
              <a:rPr lang="en-US" sz="1900" dirty="0"/>
              <a:t>Breakthrough sessions can be anything from 4 – 8 hours long. In my experience the length of time depends on the willingness of the client to do the pre-work, prior to the session. Before I see any clients, I request a minimum of 3 pages, a write-up (no editing or lists) of their lives from childhood to now, focusing on traumatic events, negative emotions, phobias, limiting beliefs, relationships, money, career, health, anxieties and things that are not working in their lives etc. </a:t>
            </a:r>
          </a:p>
          <a:p>
            <a:r>
              <a:rPr lang="en-US" sz="1900" b="1" i="1" dirty="0"/>
              <a:t>How do you know if you have limiting beliefs? </a:t>
            </a:r>
            <a:r>
              <a:rPr lang="en-US" sz="1900" b="1" u="sng" dirty="0"/>
              <a:t>Because something in your life is not working. </a:t>
            </a:r>
            <a:r>
              <a:rPr lang="en-US" sz="1900" dirty="0"/>
              <a:t>Limiting beliefs take a bit more time and that is where the bulk of time will be spent on. We use NLP techniques to pinpoint and reprogram the belief system, while </a:t>
            </a:r>
            <a:r>
              <a:rPr lang="en-US" sz="1900" b="1" i="1" dirty="0"/>
              <a:t>negative emotions take around 2 minutes to clear</a:t>
            </a:r>
            <a:r>
              <a:rPr lang="en-US" sz="1900" dirty="0"/>
              <a:t>. There is no dwelling on these events during the session, we pinpoint, change or release, doing different modalities throughout the day. It is a fun way of exploring your own inner world, learning about yourself and gaining a completely different perspective on life as a whole. You leave the session feeling great! My own breakthrough experience can be summarized in one sentence:</a:t>
            </a:r>
          </a:p>
          <a:p>
            <a:r>
              <a:rPr lang="en-US" sz="1900" b="1" i="1" dirty="0"/>
              <a:t>“Nothing changes, but everything changes”. </a:t>
            </a:r>
            <a:r>
              <a:rPr lang="en-US" sz="1900" dirty="0"/>
              <a:t>My physical circumstances didn’t change during the session, however my entire life changed for the better…   </a:t>
            </a:r>
          </a:p>
        </p:txBody>
      </p:sp>
    </p:spTree>
    <p:extLst>
      <p:ext uri="{BB962C8B-B14F-4D97-AF65-F5344CB8AC3E}">
        <p14:creationId xmlns:p14="http://schemas.microsoft.com/office/powerpoint/2010/main" val="24956893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7B829A6-E714-5060-CD72-D473222E91D2}"/>
              </a:ext>
            </a:extLst>
          </p:cNvPr>
          <p:cNvPicPr>
            <a:picLocks noChangeAspect="1"/>
          </p:cNvPicPr>
          <p:nvPr/>
        </p:nvPicPr>
        <p:blipFill>
          <a:blip r:embed="rId2"/>
          <a:stretch>
            <a:fillRect/>
          </a:stretch>
        </p:blipFill>
        <p:spPr>
          <a:xfrm>
            <a:off x="9001125" y="3657600"/>
            <a:ext cx="3190875" cy="3190875"/>
          </a:xfrm>
          <a:prstGeom prst="rect">
            <a:avLst/>
          </a:prstGeom>
        </p:spPr>
      </p:pic>
      <p:sp>
        <p:nvSpPr>
          <p:cNvPr id="2" name="Title 1">
            <a:extLst>
              <a:ext uri="{FF2B5EF4-FFF2-40B4-BE49-F238E27FC236}">
                <a16:creationId xmlns:a16="http://schemas.microsoft.com/office/drawing/2014/main" id="{72B511D2-F4F8-EC2D-0E25-A79827F072D6}"/>
              </a:ext>
            </a:extLst>
          </p:cNvPr>
          <p:cNvSpPr>
            <a:spLocks noGrp="1"/>
          </p:cNvSpPr>
          <p:nvPr>
            <p:ph type="title"/>
          </p:nvPr>
        </p:nvSpPr>
        <p:spPr>
          <a:xfrm>
            <a:off x="1024128" y="423291"/>
            <a:ext cx="9720072" cy="1499616"/>
          </a:xfrm>
        </p:spPr>
        <p:txBody>
          <a:bodyPr/>
          <a:lstStyle/>
          <a:p>
            <a:r>
              <a:rPr lang="en-US" dirty="0"/>
              <a:t>What to expect in the session</a:t>
            </a:r>
          </a:p>
        </p:txBody>
      </p:sp>
      <p:sp>
        <p:nvSpPr>
          <p:cNvPr id="3" name="Content Placeholder 2">
            <a:extLst>
              <a:ext uri="{FF2B5EF4-FFF2-40B4-BE49-F238E27FC236}">
                <a16:creationId xmlns:a16="http://schemas.microsoft.com/office/drawing/2014/main" id="{949C36FC-381B-B1E5-B4F7-608F0E46ACD3}"/>
              </a:ext>
            </a:extLst>
          </p:cNvPr>
          <p:cNvSpPr>
            <a:spLocks noGrp="1"/>
          </p:cNvSpPr>
          <p:nvPr>
            <p:ph idx="1"/>
          </p:nvPr>
        </p:nvSpPr>
        <p:spPr>
          <a:xfrm>
            <a:off x="1024128" y="1771650"/>
            <a:ext cx="9062847" cy="4329684"/>
          </a:xfrm>
        </p:spPr>
        <p:txBody>
          <a:bodyPr>
            <a:noAutofit/>
          </a:bodyPr>
          <a:lstStyle/>
          <a:p>
            <a:r>
              <a:rPr lang="en-US" sz="1800" b="1" i="1" dirty="0"/>
              <a:t>Expect to be confused </a:t>
            </a:r>
            <a:r>
              <a:rPr lang="en-US" sz="1800" dirty="0"/>
              <a:t>– </a:t>
            </a:r>
            <a:r>
              <a:rPr lang="en-US" sz="1800" b="1" dirty="0"/>
              <a:t>confusion precedes change </a:t>
            </a:r>
            <a:r>
              <a:rPr lang="en-US" sz="1800" dirty="0"/>
              <a:t>and my goal is to do just that! If you are confused, you are doing a great job! I use NLP techniques to elicit root causes and changing limiting beliefs, to give the unconscious mind the opportunity to find new solutions and create new pathways to success. </a:t>
            </a:r>
          </a:p>
          <a:p>
            <a:r>
              <a:rPr lang="en-US" sz="1800" b="1" i="1" dirty="0"/>
              <a:t>Expect to use your imagination</a:t>
            </a:r>
            <a:r>
              <a:rPr lang="en-US" sz="1800" dirty="0"/>
              <a:t>, a lot. To create the life of your dreams, we use your imagination. You will create the suggestions you want your unconscious mind to follow and use it in your hypnosis, which is recorded for you to listen to every day after the session.</a:t>
            </a:r>
          </a:p>
          <a:p>
            <a:r>
              <a:rPr lang="en-US" sz="1800" b="1" i="1" dirty="0"/>
              <a:t>Expect to experience time distortion. </a:t>
            </a:r>
            <a:r>
              <a:rPr lang="en-US" sz="1800" dirty="0"/>
              <a:t>I have had many people say the 6 hours in the session felt like 3 hours or less. </a:t>
            </a:r>
          </a:p>
          <a:p>
            <a:r>
              <a:rPr lang="en-US" sz="1800" b="1" i="1" dirty="0"/>
              <a:t>Expect to feel incredibly relaxed afterwards. </a:t>
            </a:r>
            <a:r>
              <a:rPr lang="en-US" sz="1800" dirty="0"/>
              <a:t>A lot of change occurs during these sessions. The first night’s sleep is amazing!</a:t>
            </a:r>
          </a:p>
          <a:p>
            <a:r>
              <a:rPr lang="en-US" sz="1800" b="1" i="1" dirty="0"/>
              <a:t>Expect homework. </a:t>
            </a:r>
            <a:r>
              <a:rPr lang="en-US" sz="1800" b="1" dirty="0"/>
              <a:t>The fun kind that solidifies the work you did during the session </a:t>
            </a:r>
            <a:r>
              <a:rPr lang="en-US" sz="1800" dirty="0"/>
              <a:t>and sets the foundations upon which you will continue your journey of growth and creation. The unconscious mind LOVES repetition and you will love the techniques taught to deal with events that may have previously created less than ideal outcomes. Now you can transform these to opportunities in your brand new life. </a:t>
            </a:r>
          </a:p>
        </p:txBody>
      </p:sp>
    </p:spTree>
    <p:extLst>
      <p:ext uri="{BB962C8B-B14F-4D97-AF65-F5344CB8AC3E}">
        <p14:creationId xmlns:p14="http://schemas.microsoft.com/office/powerpoint/2010/main" val="39073071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66491-DF02-51B8-CBC7-65C45346D5BD}"/>
              </a:ext>
            </a:extLst>
          </p:cNvPr>
          <p:cNvSpPr>
            <a:spLocks noGrp="1"/>
          </p:cNvSpPr>
          <p:nvPr>
            <p:ph type="title"/>
          </p:nvPr>
        </p:nvSpPr>
        <p:spPr/>
        <p:txBody>
          <a:bodyPr/>
          <a:lstStyle/>
          <a:p>
            <a:r>
              <a:rPr lang="en-US" dirty="0"/>
              <a:t>What can I do today?</a:t>
            </a:r>
          </a:p>
        </p:txBody>
      </p:sp>
      <p:sp>
        <p:nvSpPr>
          <p:cNvPr id="3" name="Content Placeholder 2">
            <a:extLst>
              <a:ext uri="{FF2B5EF4-FFF2-40B4-BE49-F238E27FC236}">
                <a16:creationId xmlns:a16="http://schemas.microsoft.com/office/drawing/2014/main" id="{7DB565A2-59A5-7AF6-3BA0-05335F0063B8}"/>
              </a:ext>
            </a:extLst>
          </p:cNvPr>
          <p:cNvSpPr>
            <a:spLocks noGrp="1"/>
          </p:cNvSpPr>
          <p:nvPr>
            <p:ph idx="1"/>
          </p:nvPr>
        </p:nvSpPr>
        <p:spPr/>
        <p:txBody>
          <a:bodyPr/>
          <a:lstStyle/>
          <a:p>
            <a:r>
              <a:rPr lang="en-US" dirty="0"/>
              <a:t>To make an appointment for your breakthrough session, contact me at </a:t>
            </a:r>
            <a:r>
              <a:rPr lang="en-US" dirty="0">
                <a:hlinkClick r:id="rId2"/>
              </a:rPr>
              <a:t>Helene@eternalhealinghypnosis.com</a:t>
            </a:r>
            <a:r>
              <a:rPr lang="en-US" dirty="0"/>
              <a:t> or visit my website at </a:t>
            </a:r>
            <a:r>
              <a:rPr lang="en-US" dirty="0">
                <a:hlinkClick r:id="rId3"/>
              </a:rPr>
              <a:t>www.eternalhealinghypnosis.com</a:t>
            </a:r>
            <a:r>
              <a:rPr lang="en-US" dirty="0"/>
              <a:t>.</a:t>
            </a:r>
          </a:p>
          <a:p>
            <a:r>
              <a:rPr lang="en-US" dirty="0"/>
              <a:t>There is no better time than right now to take control of your own life, create and manifest everything you dream of and live life filled with happiness, joy and peace in your heart. </a:t>
            </a:r>
          </a:p>
          <a:p>
            <a:r>
              <a:rPr lang="en-US" dirty="0"/>
              <a:t>I look forward to going on this journey of self discovery with you!</a:t>
            </a:r>
          </a:p>
          <a:p>
            <a:endParaRPr lang="en-US" dirty="0"/>
          </a:p>
          <a:p>
            <a:endParaRPr lang="en-US" dirty="0"/>
          </a:p>
        </p:txBody>
      </p:sp>
      <p:pic>
        <p:nvPicPr>
          <p:cNvPr id="6" name="Picture 5">
            <a:extLst>
              <a:ext uri="{FF2B5EF4-FFF2-40B4-BE49-F238E27FC236}">
                <a16:creationId xmlns:a16="http://schemas.microsoft.com/office/drawing/2014/main" id="{ECEE0B4D-F4D9-3501-9559-9996ADBB6B9C}"/>
              </a:ext>
            </a:extLst>
          </p:cNvPr>
          <p:cNvPicPr>
            <a:picLocks noChangeAspect="1"/>
          </p:cNvPicPr>
          <p:nvPr/>
        </p:nvPicPr>
        <p:blipFill>
          <a:blip r:embed="rId4"/>
          <a:stretch>
            <a:fillRect/>
          </a:stretch>
        </p:blipFill>
        <p:spPr>
          <a:xfrm>
            <a:off x="1232913" y="4728589"/>
            <a:ext cx="2129411" cy="2129411"/>
          </a:xfrm>
          <a:prstGeom prst="rect">
            <a:avLst/>
          </a:prstGeom>
        </p:spPr>
      </p:pic>
    </p:spTree>
    <p:extLst>
      <p:ext uri="{BB962C8B-B14F-4D97-AF65-F5344CB8AC3E}">
        <p14:creationId xmlns:p14="http://schemas.microsoft.com/office/powerpoint/2010/main" val="189048618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455F51"/>
      </a:dk2>
      <a:lt2>
        <a:srgbClr val="E3DED1"/>
      </a:lt2>
      <a:accent1>
        <a:srgbClr val="99CB38"/>
      </a:accent1>
      <a:accent2>
        <a:srgbClr val="63A537"/>
      </a:accent2>
      <a:accent3>
        <a:srgbClr val="E6D024"/>
      </a:accent3>
      <a:accent4>
        <a:srgbClr val="CC9700"/>
      </a:accent4>
      <a:accent5>
        <a:srgbClr val="4EB3CF"/>
      </a:accent5>
      <a:accent6>
        <a:srgbClr val="378DA6"/>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29F68FFC-748B-4FC3-BF39-7F84A6D5840F}"/>
    </a:ext>
  </a:extLst>
</a:theme>
</file>

<file path=docProps/app.xml><?xml version="1.0" encoding="utf-8"?>
<Properties xmlns="http://schemas.openxmlformats.org/officeDocument/2006/extended-properties" xmlns:vt="http://schemas.openxmlformats.org/officeDocument/2006/docPropsVTypes">
  <Template>Integral</Template>
  <TotalTime>1828</TotalTime>
  <Words>1494</Words>
  <Application>Microsoft Office PowerPoint</Application>
  <PresentationFormat>Widescreen</PresentationFormat>
  <Paragraphs>59</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Tw Cen MT</vt:lpstr>
      <vt:lpstr>Tw Cen MT Condensed</vt:lpstr>
      <vt:lpstr>Wingdings</vt:lpstr>
      <vt:lpstr>Wingdings 3</vt:lpstr>
      <vt:lpstr>Integral</vt:lpstr>
      <vt:lpstr>bREAKTHROUGH Sessions</vt:lpstr>
      <vt:lpstr>What is a breakthrough session?</vt:lpstr>
      <vt:lpstr>“I have tried everything…”</vt:lpstr>
      <vt:lpstr>What is the difference between the conscious and unconscious mind?</vt:lpstr>
      <vt:lpstr>What is nlp and hypnosis?</vt:lpstr>
      <vt:lpstr>What is the difference between a breakthrough session and  therapy</vt:lpstr>
      <vt:lpstr>How does a breakthrough session work?</vt:lpstr>
      <vt:lpstr>What to expect in the session</vt:lpstr>
      <vt:lpstr>What can I do today?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bREAKTHROUGH Sessions</dc:title>
  <dc:creator>Helene McGinn</dc:creator>
  <cp:lastModifiedBy>Helene McGinn</cp:lastModifiedBy>
  <cp:revision>2</cp:revision>
  <dcterms:created xsi:type="dcterms:W3CDTF">2023-03-28T17:06:29Z</dcterms:created>
  <dcterms:modified xsi:type="dcterms:W3CDTF">2024-01-09T14:12:29Z</dcterms:modified>
</cp:coreProperties>
</file>